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oboto Slab"/>
      <p:regular r:id="rId40"/>
      <p:bold r:id="rId41"/>
    </p:embeddedFont>
    <p:embeddedFont>
      <p:font typeface="Roboto"/>
      <p:regular r:id="rId42"/>
      <p:bold r:id="rId43"/>
      <p:italic r:id="rId44"/>
      <p:boldItalic r:id="rId45"/>
    </p:embeddedFont>
    <p:embeddedFont>
      <p:font typeface="Arial Narrow"/>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Slab-regular.fntdata"/><Relationship Id="rId42" Type="http://schemas.openxmlformats.org/officeDocument/2006/relationships/font" Target="fonts/Roboto-regular.fntdata"/><Relationship Id="rId41" Type="http://schemas.openxmlformats.org/officeDocument/2006/relationships/font" Target="fonts/RobotoSlab-bold.fntdata"/><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ArialNarrow-regular.fntdata"/><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rialNarrow-italic.fntdata"/><Relationship Id="rId47" Type="http://schemas.openxmlformats.org/officeDocument/2006/relationships/font" Target="fonts/ArialNarrow-bold.fntdata"/><Relationship Id="rId49" Type="http://schemas.openxmlformats.org/officeDocument/2006/relationships/font" Target="fonts/ArialNarrow-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1307529a63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1307529a63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307529a63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307529a63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307529a63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307529a63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1307529a6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1307529a6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307529a6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1307529a6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307529a63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307529a63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1307529a63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1307529a63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307529a63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1307529a63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1307529a63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1307529a63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1307529a63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1307529a63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1307529a63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1307529a63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1307529a63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1307529a63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1307529a63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1307529a63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1307529a63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1307529a63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1307529a63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1307529a63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1307529a63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1307529a63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1307529a63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1307529a63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1307529a6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1307529a6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1307529a63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1307529a63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1307529a63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1307529a63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307529a63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1307529a63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1307529a63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1307529a63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1307529a63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1307529a63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307529a63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1307529a63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1307529a63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1307529a63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1307529a63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1307529a63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1442d529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1442d529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1307529a63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1307529a63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307529a6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307529a6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307529a63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307529a6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307529a63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1307529a63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1307529a63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1307529a63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307529a63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1307529a63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nesoacademy.org/" TargetMode="External"/><Relationship Id="rId4" Type="http://schemas.openxmlformats.org/officeDocument/2006/relationships/hyperlink" Target="https://nesoacademy.org/cs/11-cryptography-and-network-security" TargetMode="External"/><Relationship Id="rId11" Type="http://schemas.openxmlformats.org/officeDocument/2006/relationships/image" Target="../media/image1.jpg"/><Relationship Id="rId10" Type="http://schemas.openxmlformats.org/officeDocument/2006/relationships/hyperlink" Target="https://www.youtube.com/playlist?list=PLBlnK6fEyqRgJU3EsOYDTW7m6SUmW6kII" TargetMode="External"/><Relationship Id="rId9" Type="http://schemas.openxmlformats.org/officeDocument/2006/relationships/image" Target="../media/image5.png"/><Relationship Id="rId5" Type="http://schemas.openxmlformats.org/officeDocument/2006/relationships/hyperlink" Target="https://www.youtube.com/playlist?list=PLBlnK6fEyqRgJU3EsOYDTW7m6SUmW6kII" TargetMode="External"/><Relationship Id="rId6" Type="http://schemas.openxmlformats.org/officeDocument/2006/relationships/hyperlink" Target="https://nesoacademy.org/" TargetMode="External"/><Relationship Id="rId7" Type="http://schemas.openxmlformats.org/officeDocument/2006/relationships/image" Target="../media/image8.jpg"/><Relationship Id="rId8" Type="http://schemas.openxmlformats.org/officeDocument/2006/relationships/hyperlink" Target="https://nesoacademy.org/cs/11-cryptography-and-network-securit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CSE487 Cybersecurity, </a:t>
            </a:r>
            <a:r>
              <a:rPr lang="en"/>
              <a:t>Law and Ethics</a:t>
            </a:r>
            <a:endParaRPr/>
          </a:p>
        </p:txBody>
      </p:sp>
      <p:sp>
        <p:nvSpPr>
          <p:cNvPr id="64" name="Google Shape;64;p13"/>
          <p:cNvSpPr txBox="1"/>
          <p:nvPr>
            <p:ph idx="1" type="subTitle"/>
          </p:nvPr>
        </p:nvSpPr>
        <p:spPr>
          <a:xfrm>
            <a:off x="1283375" y="3031625"/>
            <a:ext cx="6305100" cy="13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Instructor: Rashedul Amin Tuhin (RDA)</a:t>
            </a:r>
            <a:endParaRPr/>
          </a:p>
          <a:p>
            <a:pPr indent="0" lvl="0" marL="0" rtl="0" algn="ctr">
              <a:spcBef>
                <a:spcPts val="0"/>
              </a:spcBef>
              <a:spcAft>
                <a:spcPts val="0"/>
              </a:spcAft>
              <a:buNone/>
            </a:pPr>
            <a:r>
              <a:rPr lang="en"/>
              <a:t>Senior Lecturer, Department of CSE</a:t>
            </a:r>
            <a:endParaRPr/>
          </a:p>
          <a:p>
            <a:pPr indent="0" lvl="0" marL="0" rtl="0" algn="ctr">
              <a:spcBef>
                <a:spcPts val="0"/>
              </a:spcBef>
              <a:spcAft>
                <a:spcPts val="0"/>
              </a:spcAft>
              <a:buNone/>
            </a:pPr>
            <a:r>
              <a:rPr lang="en"/>
              <a:t>East West University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Outcomes</a:t>
            </a:r>
            <a:endParaRPr/>
          </a:p>
        </p:txBody>
      </p:sp>
      <p:sp>
        <p:nvSpPr>
          <p:cNvPr id="124" name="Google Shape;124;p2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Know the difference between threat and attack.</a:t>
            </a:r>
            <a:endParaRPr/>
          </a:p>
          <a:p>
            <a:pPr indent="0" lvl="0" marL="0" rtl="0" algn="l">
              <a:spcBef>
                <a:spcPts val="1200"/>
              </a:spcBef>
              <a:spcAft>
                <a:spcPts val="0"/>
              </a:spcAft>
              <a:buNone/>
            </a:pPr>
            <a:r>
              <a:rPr lang="en"/>
              <a:t>Understand the OSI security architecture</a:t>
            </a:r>
            <a:endParaRPr/>
          </a:p>
          <a:p>
            <a:pPr indent="0" lvl="0" marL="0" rtl="0" algn="l">
              <a:spcBef>
                <a:spcPts val="1200"/>
              </a:spcBef>
              <a:spcAft>
                <a:spcPts val="1200"/>
              </a:spcAft>
              <a:buNone/>
            </a:pPr>
            <a:r>
              <a:rPr lang="en"/>
              <a:t>Know about security attacks, security services and security mechanisms.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0" name="Google Shape;130;p2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1" name="Google Shape;131;p23"/>
          <p:cNvPicPr preferRelativeResize="0"/>
          <p:nvPr/>
        </p:nvPicPr>
        <p:blipFill>
          <a:blip r:embed="rId3">
            <a:alphaModFix/>
          </a:blip>
          <a:stretch>
            <a:fillRect/>
          </a:stretch>
        </p:blipFill>
        <p:spPr>
          <a:xfrm>
            <a:off x="-564563" y="0"/>
            <a:ext cx="9708561"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Threats</a:t>
            </a:r>
            <a:r>
              <a:rPr lang="en"/>
              <a:t> and Attacks (RFC 2828/4949)</a:t>
            </a:r>
            <a:endParaRPr/>
          </a:p>
        </p:txBody>
      </p:sp>
      <p:sp>
        <p:nvSpPr>
          <p:cNvPr id="137" name="Google Shape;137;p2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a:t>Threat:</a:t>
            </a:r>
            <a:r>
              <a:rPr lang="en"/>
              <a:t> </a:t>
            </a:r>
            <a:r>
              <a:rPr i="1" lang="en"/>
              <a:t>A potential for violation of security, which exists when there is a circumstance, capability, action or event that could bridge security and cause harm. That is, a threat is a possible danger that might exploit a vulnerability.</a:t>
            </a:r>
            <a:endParaRPr i="1"/>
          </a:p>
          <a:p>
            <a:pPr indent="0" lvl="0" marL="0" rtl="0" algn="just">
              <a:spcBef>
                <a:spcPts val="1200"/>
              </a:spcBef>
              <a:spcAft>
                <a:spcPts val="1200"/>
              </a:spcAft>
              <a:buNone/>
            </a:pPr>
            <a:r>
              <a:rPr b="1" lang="en"/>
              <a:t>Attack:</a:t>
            </a:r>
            <a:r>
              <a:rPr lang="en"/>
              <a:t> </a:t>
            </a:r>
            <a:r>
              <a:rPr i="1" lang="en"/>
              <a:t>An assault on system security that derives from an intelligent threat; That is, and intelligent act that is a deliberate attempt (especially in that sense of a method or technique) to evade security services and violate the security policy of a system.</a:t>
            </a:r>
            <a:endParaRPr i="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The OSI Security Architecture</a:t>
            </a:r>
            <a:endParaRPr/>
          </a:p>
        </p:txBody>
      </p:sp>
      <p:sp>
        <p:nvSpPr>
          <p:cNvPr id="143" name="Google Shape;143;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latin typeface="Arial Narrow"/>
                <a:ea typeface="Arial Narrow"/>
                <a:cs typeface="Arial Narrow"/>
                <a:sym typeface="Arial Narrow"/>
              </a:rPr>
              <a:t>Security Attack: </a:t>
            </a:r>
            <a:r>
              <a:rPr lang="en">
                <a:latin typeface="Arial Narrow"/>
                <a:ea typeface="Arial Narrow"/>
                <a:cs typeface="Arial Narrow"/>
                <a:sym typeface="Arial Narrow"/>
              </a:rPr>
              <a:t>Action that </a:t>
            </a:r>
            <a:r>
              <a:rPr lang="en">
                <a:latin typeface="Arial Narrow"/>
                <a:ea typeface="Arial Narrow"/>
                <a:cs typeface="Arial Narrow"/>
                <a:sym typeface="Arial Narrow"/>
              </a:rPr>
              <a:t>compromises</a:t>
            </a:r>
            <a:r>
              <a:rPr lang="en">
                <a:latin typeface="Arial Narrow"/>
                <a:ea typeface="Arial Narrow"/>
                <a:cs typeface="Arial Narrow"/>
                <a:sym typeface="Arial Narrow"/>
              </a:rPr>
              <a:t> the security. </a:t>
            </a:r>
            <a:endParaRPr>
              <a:latin typeface="Arial Narrow"/>
              <a:ea typeface="Arial Narrow"/>
              <a:cs typeface="Arial Narrow"/>
              <a:sym typeface="Arial Narrow"/>
            </a:endParaRPr>
          </a:p>
          <a:p>
            <a:pPr indent="-342900" lvl="0" marL="457200" rtl="0" algn="l">
              <a:spcBef>
                <a:spcPts val="0"/>
              </a:spcBef>
              <a:spcAft>
                <a:spcPts val="0"/>
              </a:spcAft>
              <a:buSzPts val="1800"/>
              <a:buChar char="●"/>
            </a:pPr>
            <a:r>
              <a:rPr b="1" lang="en">
                <a:latin typeface="Arial Narrow"/>
                <a:ea typeface="Arial Narrow"/>
                <a:cs typeface="Arial Narrow"/>
                <a:sym typeface="Arial Narrow"/>
              </a:rPr>
              <a:t>Security Mechanism: </a:t>
            </a:r>
            <a:r>
              <a:rPr lang="en">
                <a:latin typeface="Arial Narrow"/>
                <a:ea typeface="Arial Narrow"/>
                <a:cs typeface="Arial Narrow"/>
                <a:sym typeface="Arial Narrow"/>
              </a:rPr>
              <a:t>Detect, prevent, or recover from a security attack.</a:t>
            </a:r>
            <a:endParaRPr>
              <a:latin typeface="Arial Narrow"/>
              <a:ea typeface="Arial Narrow"/>
              <a:cs typeface="Arial Narrow"/>
              <a:sym typeface="Arial Narrow"/>
            </a:endParaRPr>
          </a:p>
          <a:p>
            <a:pPr indent="-342900" lvl="0" marL="457200" rtl="0" algn="l">
              <a:spcBef>
                <a:spcPts val="0"/>
              </a:spcBef>
              <a:spcAft>
                <a:spcPts val="0"/>
              </a:spcAft>
              <a:buSzPts val="1800"/>
              <a:buChar char="●"/>
            </a:pPr>
            <a:r>
              <a:rPr b="1" lang="en">
                <a:latin typeface="Arial Narrow"/>
                <a:ea typeface="Arial Narrow"/>
                <a:cs typeface="Arial Narrow"/>
                <a:sym typeface="Arial Narrow"/>
              </a:rPr>
              <a:t>Security Service:</a:t>
            </a:r>
            <a:r>
              <a:rPr lang="en">
                <a:latin typeface="Arial Narrow"/>
                <a:ea typeface="Arial Narrow"/>
                <a:cs typeface="Arial Narrow"/>
                <a:sym typeface="Arial Narrow"/>
              </a:rPr>
              <a:t> Enhance the security, counter security attacks and provide the service.</a:t>
            </a:r>
            <a:endParaRPr>
              <a:latin typeface="Arial Narrow"/>
              <a:ea typeface="Arial Narrow"/>
              <a:cs typeface="Arial Narrow"/>
              <a:sym typeface="Arial Narro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Arial Narrow"/>
                <a:ea typeface="Arial Narrow"/>
                <a:cs typeface="Arial Narrow"/>
                <a:sym typeface="Arial Narrow"/>
              </a:rPr>
              <a:t>Security Attacks</a:t>
            </a:r>
            <a:endParaRPr>
              <a:latin typeface="Arial Narrow"/>
              <a:ea typeface="Arial Narrow"/>
              <a:cs typeface="Arial Narrow"/>
              <a:sym typeface="Arial Narrow"/>
            </a:endParaRPr>
          </a:p>
        </p:txBody>
      </p:sp>
      <p:sp>
        <p:nvSpPr>
          <p:cNvPr id="149" name="Google Shape;149;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Definition: </a:t>
            </a:r>
            <a:endParaRPr/>
          </a:p>
          <a:p>
            <a:pPr indent="0" lvl="0" marL="457200" rtl="0" algn="l">
              <a:spcBef>
                <a:spcPts val="1200"/>
              </a:spcBef>
              <a:spcAft>
                <a:spcPts val="0"/>
              </a:spcAft>
              <a:buNone/>
            </a:pPr>
            <a:r>
              <a:rPr lang="en"/>
              <a:t>Action that </a:t>
            </a:r>
            <a:r>
              <a:rPr lang="en"/>
              <a:t>compromise</a:t>
            </a:r>
            <a:r>
              <a:rPr lang="en"/>
              <a:t> the </a:t>
            </a:r>
            <a:r>
              <a:rPr lang="en"/>
              <a:t>security</a:t>
            </a:r>
            <a:r>
              <a:rPr lang="en"/>
              <a:t> of an individual or an organization.</a:t>
            </a:r>
            <a:endParaRPr/>
          </a:p>
          <a:p>
            <a:pPr indent="0" lvl="0" marL="457200" rtl="0" algn="l">
              <a:spcBef>
                <a:spcPts val="1200"/>
              </a:spcBef>
              <a:spcAft>
                <a:spcPts val="0"/>
              </a:spcAft>
              <a:buNone/>
            </a:pPr>
            <a:r>
              <a:rPr lang="en"/>
              <a:t>Types:</a:t>
            </a:r>
            <a:endParaRPr/>
          </a:p>
          <a:p>
            <a:pPr indent="-342900" lvl="0" marL="457200" rtl="0" algn="l">
              <a:spcBef>
                <a:spcPts val="1200"/>
              </a:spcBef>
              <a:spcAft>
                <a:spcPts val="0"/>
              </a:spcAft>
              <a:buSzPts val="1800"/>
              <a:buChar char="●"/>
            </a:pPr>
            <a:r>
              <a:rPr lang="en"/>
              <a:t>Passive Attack</a:t>
            </a:r>
            <a:endParaRPr/>
          </a:p>
          <a:p>
            <a:pPr indent="-342900" lvl="0" marL="457200" rtl="0" algn="l">
              <a:spcBef>
                <a:spcPts val="0"/>
              </a:spcBef>
              <a:spcAft>
                <a:spcPts val="0"/>
              </a:spcAft>
              <a:buSzPts val="1800"/>
              <a:buChar char="●"/>
            </a:pPr>
            <a:r>
              <a:rPr lang="en"/>
              <a:t>Active Attack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Arial Narrow"/>
                <a:ea typeface="Arial Narrow"/>
                <a:cs typeface="Arial Narrow"/>
                <a:sym typeface="Arial Narrow"/>
              </a:rPr>
              <a:t>Security Mechanisms</a:t>
            </a:r>
            <a:endParaRPr>
              <a:latin typeface="Arial Narrow"/>
              <a:ea typeface="Arial Narrow"/>
              <a:cs typeface="Arial Narrow"/>
              <a:sym typeface="Arial Narrow"/>
            </a:endParaRPr>
          </a:p>
        </p:txBody>
      </p:sp>
      <p:sp>
        <p:nvSpPr>
          <p:cNvPr id="155" name="Google Shape;155;p27"/>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p>
            <a:pPr indent="-342900" lvl="0" marL="457200" marR="0" rtl="0" algn="l">
              <a:lnSpc>
                <a:spcPct val="115000"/>
              </a:lnSpc>
              <a:spcBef>
                <a:spcPts val="0"/>
              </a:spcBef>
              <a:spcAft>
                <a:spcPts val="0"/>
              </a:spcAft>
              <a:buSzPts val="1800"/>
              <a:buFont typeface="Arial Narrow"/>
              <a:buChar char="●"/>
            </a:pPr>
            <a:r>
              <a:rPr lang="en" sz="1800">
                <a:latin typeface="Arial Narrow"/>
                <a:ea typeface="Arial Narrow"/>
                <a:cs typeface="Arial Narrow"/>
                <a:sym typeface="Arial Narrow"/>
              </a:rPr>
              <a:t>Encipherment</a:t>
            </a:r>
            <a:endParaRPr sz="1800">
              <a:latin typeface="Arial Narrow"/>
              <a:ea typeface="Arial Narrow"/>
              <a:cs typeface="Arial Narrow"/>
              <a:sym typeface="Arial Narrow"/>
            </a:endParaRPr>
          </a:p>
          <a:p>
            <a:pPr indent="-342900" lvl="0" marL="457200" marR="0" rtl="0" algn="l">
              <a:lnSpc>
                <a:spcPct val="115000"/>
              </a:lnSpc>
              <a:spcBef>
                <a:spcPts val="0"/>
              </a:spcBef>
              <a:spcAft>
                <a:spcPts val="0"/>
              </a:spcAft>
              <a:buSzPts val="1800"/>
              <a:buFont typeface="Arial Narrow"/>
              <a:buChar char="●"/>
            </a:pPr>
            <a:r>
              <a:rPr lang="en" sz="1800">
                <a:latin typeface="Arial Narrow"/>
                <a:ea typeface="Arial Narrow"/>
                <a:cs typeface="Arial Narrow"/>
                <a:sym typeface="Arial Narrow"/>
              </a:rPr>
              <a:t>Digital Signature</a:t>
            </a:r>
            <a:endParaRPr sz="1800">
              <a:latin typeface="Arial Narrow"/>
              <a:ea typeface="Arial Narrow"/>
              <a:cs typeface="Arial Narrow"/>
              <a:sym typeface="Arial Narrow"/>
            </a:endParaRPr>
          </a:p>
          <a:p>
            <a:pPr indent="-342900" lvl="0" marL="457200" marR="0" rtl="0" algn="l">
              <a:lnSpc>
                <a:spcPct val="115000"/>
              </a:lnSpc>
              <a:spcBef>
                <a:spcPts val="0"/>
              </a:spcBef>
              <a:spcAft>
                <a:spcPts val="0"/>
              </a:spcAft>
              <a:buSzPts val="1800"/>
              <a:buFont typeface="Arial Narrow"/>
              <a:buChar char="●"/>
            </a:pPr>
            <a:r>
              <a:rPr lang="en" sz="1800">
                <a:latin typeface="Arial Narrow"/>
                <a:ea typeface="Arial Narrow"/>
                <a:cs typeface="Arial Narrow"/>
                <a:sym typeface="Arial Narrow"/>
              </a:rPr>
              <a:t>Access Control</a:t>
            </a:r>
            <a:endParaRPr sz="1800">
              <a:latin typeface="Arial Narrow"/>
              <a:ea typeface="Arial Narrow"/>
              <a:cs typeface="Arial Narrow"/>
              <a:sym typeface="Arial Narrow"/>
            </a:endParaRPr>
          </a:p>
          <a:p>
            <a:pPr indent="-342900" lvl="0" marL="457200" marR="0" rtl="0" algn="l">
              <a:lnSpc>
                <a:spcPct val="115000"/>
              </a:lnSpc>
              <a:spcBef>
                <a:spcPts val="0"/>
              </a:spcBef>
              <a:spcAft>
                <a:spcPts val="0"/>
              </a:spcAft>
              <a:buSzPts val="1800"/>
              <a:buFont typeface="Arial Narrow"/>
              <a:buChar char="●"/>
            </a:pPr>
            <a:r>
              <a:rPr lang="en" sz="1800">
                <a:latin typeface="Arial Narrow"/>
                <a:ea typeface="Arial Narrow"/>
                <a:cs typeface="Arial Narrow"/>
                <a:sym typeface="Arial Narrow"/>
              </a:rPr>
              <a:t>Data Integrity</a:t>
            </a:r>
            <a:endParaRPr>
              <a:latin typeface="Arial Narrow"/>
              <a:ea typeface="Arial Narrow"/>
              <a:cs typeface="Arial Narrow"/>
              <a:sym typeface="Arial Narrow"/>
            </a:endParaRPr>
          </a:p>
        </p:txBody>
      </p:sp>
      <p:sp>
        <p:nvSpPr>
          <p:cNvPr id="156" name="Google Shape;156;p27"/>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Arial Narrow"/>
              <a:buChar char="●"/>
            </a:pPr>
            <a:r>
              <a:rPr lang="en" sz="1800">
                <a:latin typeface="Arial Narrow"/>
                <a:ea typeface="Arial Narrow"/>
                <a:cs typeface="Arial Narrow"/>
                <a:sym typeface="Arial Narrow"/>
              </a:rPr>
              <a:t>Authentication Exchange</a:t>
            </a:r>
            <a:endParaRPr sz="1800">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sz="1800">
                <a:latin typeface="Arial Narrow"/>
                <a:ea typeface="Arial Narrow"/>
                <a:cs typeface="Arial Narrow"/>
                <a:sym typeface="Arial Narrow"/>
              </a:rPr>
              <a:t>Traffic Padding</a:t>
            </a:r>
            <a:endParaRPr sz="1800">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sz="1800">
                <a:latin typeface="Arial Narrow"/>
                <a:ea typeface="Arial Narrow"/>
                <a:cs typeface="Arial Narrow"/>
                <a:sym typeface="Arial Narrow"/>
              </a:rPr>
              <a:t>Routing Control </a:t>
            </a:r>
            <a:endParaRPr sz="1800">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sz="1800">
                <a:latin typeface="Arial Narrow"/>
                <a:ea typeface="Arial Narrow"/>
                <a:cs typeface="Arial Narrow"/>
                <a:sym typeface="Arial Narrow"/>
              </a:rPr>
              <a:t>Notarization</a:t>
            </a:r>
            <a:endParaRPr>
              <a:latin typeface="Arial Narrow"/>
              <a:ea typeface="Arial Narrow"/>
              <a:cs typeface="Arial Narrow"/>
              <a:sym typeface="Arial Narro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Arial Narrow"/>
                <a:ea typeface="Arial Narrow"/>
                <a:cs typeface="Arial Narrow"/>
                <a:sym typeface="Arial Narrow"/>
              </a:rPr>
              <a:t>Security Services</a:t>
            </a:r>
            <a:endParaRPr>
              <a:latin typeface="Arial Narrow"/>
              <a:ea typeface="Arial Narrow"/>
              <a:cs typeface="Arial Narrow"/>
              <a:sym typeface="Arial Narrow"/>
            </a:endParaRPr>
          </a:p>
        </p:txBody>
      </p:sp>
      <p:sp>
        <p:nvSpPr>
          <p:cNvPr id="162" name="Google Shape;162;p2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Authentication </a:t>
            </a:r>
            <a:endParaRPr/>
          </a:p>
          <a:p>
            <a:pPr indent="-342900" lvl="0" marL="457200" rtl="0" algn="l">
              <a:lnSpc>
                <a:spcPct val="150000"/>
              </a:lnSpc>
              <a:spcBef>
                <a:spcPts val="0"/>
              </a:spcBef>
              <a:spcAft>
                <a:spcPts val="0"/>
              </a:spcAft>
              <a:buSzPts val="1800"/>
              <a:buChar char="●"/>
            </a:pPr>
            <a:r>
              <a:rPr lang="en"/>
              <a:t>Access Control </a:t>
            </a:r>
            <a:endParaRPr/>
          </a:p>
          <a:p>
            <a:pPr indent="-342900" lvl="0" marL="457200" rtl="0" algn="l">
              <a:lnSpc>
                <a:spcPct val="150000"/>
              </a:lnSpc>
              <a:spcBef>
                <a:spcPts val="0"/>
              </a:spcBef>
              <a:spcAft>
                <a:spcPts val="0"/>
              </a:spcAft>
              <a:buSzPts val="1800"/>
              <a:buChar char="●"/>
            </a:pPr>
            <a:r>
              <a:rPr lang="en"/>
              <a:t>Data Confidentiality </a:t>
            </a:r>
            <a:endParaRPr/>
          </a:p>
          <a:p>
            <a:pPr indent="-342900" lvl="0" marL="457200" rtl="0" algn="l">
              <a:lnSpc>
                <a:spcPct val="150000"/>
              </a:lnSpc>
              <a:spcBef>
                <a:spcPts val="0"/>
              </a:spcBef>
              <a:spcAft>
                <a:spcPts val="0"/>
              </a:spcAft>
              <a:buSzPts val="1800"/>
              <a:buChar char="●"/>
            </a:pPr>
            <a:r>
              <a:rPr lang="en"/>
              <a:t>Data Integrity </a:t>
            </a:r>
            <a:endParaRPr/>
          </a:p>
          <a:p>
            <a:pPr indent="-342900" lvl="0" marL="457200" rtl="0" algn="l">
              <a:lnSpc>
                <a:spcPct val="150000"/>
              </a:lnSpc>
              <a:spcBef>
                <a:spcPts val="0"/>
              </a:spcBef>
              <a:spcAft>
                <a:spcPts val="0"/>
              </a:spcAft>
              <a:buSzPts val="1800"/>
              <a:buChar char="●"/>
            </a:pPr>
            <a:r>
              <a:rPr lang="en"/>
              <a:t>Non-Repudiation</a:t>
            </a:r>
            <a:endParaRPr/>
          </a:p>
          <a:p>
            <a:pPr indent="0" lvl="0" marL="0" rtl="0" algn="l">
              <a:lnSpc>
                <a:spcPct val="150000"/>
              </a:lnSpc>
              <a:spcBef>
                <a:spcPts val="1200"/>
              </a:spcBef>
              <a:spcAft>
                <a:spcPts val="1200"/>
              </a:spcAft>
              <a:buNone/>
            </a:pPr>
            <a:r>
              <a:rPr lang="en"/>
              <a:t>[Learn more from RFC 2828 and X.800: https://www.itu.int/rec/T-REC-X.800/_page.print]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Outcomes	</a:t>
            </a:r>
            <a:endParaRPr/>
          </a:p>
        </p:txBody>
      </p:sp>
      <p:sp>
        <p:nvSpPr>
          <p:cNvPr id="168" name="Google Shape;168;p2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Understand various passive attacks</a:t>
            </a:r>
            <a:endParaRPr/>
          </a:p>
          <a:p>
            <a:pPr indent="0" lvl="0" marL="0" rtl="0" algn="l">
              <a:spcBef>
                <a:spcPts val="1200"/>
              </a:spcBef>
              <a:spcAft>
                <a:spcPts val="0"/>
              </a:spcAft>
              <a:buNone/>
            </a:pPr>
            <a:r>
              <a:rPr lang="en"/>
              <a:t>Understand various active attacks</a:t>
            </a:r>
            <a:endParaRPr/>
          </a:p>
          <a:p>
            <a:pPr indent="0" lvl="0" marL="0" rtl="0" algn="l">
              <a:spcBef>
                <a:spcPts val="1200"/>
              </a:spcBef>
              <a:spcAft>
                <a:spcPts val="1200"/>
              </a:spcAft>
              <a:buNone/>
            </a:pPr>
            <a:r>
              <a:rPr lang="en"/>
              <a:t>Know the difference between passive and active attacks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Passive Attack</a:t>
            </a:r>
            <a:endParaRPr/>
          </a:p>
        </p:txBody>
      </p:sp>
      <p:sp>
        <p:nvSpPr>
          <p:cNvPr id="174" name="Google Shape;174;p3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Attempts to learn or make use of information from the system (unauthorized </a:t>
            </a:r>
            <a:r>
              <a:rPr b="1" lang="en"/>
              <a:t>reading </a:t>
            </a:r>
            <a:r>
              <a:rPr lang="en"/>
              <a:t>of the message </a:t>
            </a:r>
            <a:r>
              <a:rPr b="1" lang="en"/>
              <a:t>without modification</a:t>
            </a:r>
            <a:r>
              <a:rPr lang="en"/>
              <a:t>)</a:t>
            </a:r>
            <a:endParaRPr/>
          </a:p>
          <a:p>
            <a:pPr indent="-342900" lvl="0" marL="457200" rtl="0" algn="l">
              <a:spcBef>
                <a:spcPts val="0"/>
              </a:spcBef>
              <a:spcAft>
                <a:spcPts val="0"/>
              </a:spcAft>
              <a:buSzPts val="1800"/>
              <a:buChar char="●"/>
            </a:pPr>
            <a:r>
              <a:rPr lang="en"/>
              <a:t>Does not affect system resources. </a:t>
            </a:r>
            <a:endParaRPr/>
          </a:p>
          <a:p>
            <a:pPr indent="-342900" lvl="0" marL="457200" rtl="0" algn="l">
              <a:spcBef>
                <a:spcPts val="0"/>
              </a:spcBef>
              <a:spcAft>
                <a:spcPts val="0"/>
              </a:spcAft>
              <a:buSzPts val="1800"/>
              <a:buChar char="●"/>
            </a:pPr>
            <a:r>
              <a:rPr lang="en"/>
              <a:t>Eavesdropping or monitoring of transmissions.</a:t>
            </a:r>
            <a:endParaRPr/>
          </a:p>
          <a:p>
            <a:pPr indent="-342900" lvl="0" marL="457200" rtl="0" algn="l">
              <a:spcBef>
                <a:spcPts val="0"/>
              </a:spcBef>
              <a:spcAft>
                <a:spcPts val="0"/>
              </a:spcAft>
              <a:buSzPts val="1800"/>
              <a:buChar char="●"/>
            </a:pPr>
            <a:r>
              <a:rPr lang="en"/>
              <a:t>Goal: Obtain information that is being transmitted.</a:t>
            </a:r>
            <a:endParaRPr/>
          </a:p>
          <a:p>
            <a:pPr indent="0" lvl="0" marL="457200" rtl="0" algn="l">
              <a:spcBef>
                <a:spcPts val="1200"/>
              </a:spcBef>
              <a:spcAft>
                <a:spcPts val="0"/>
              </a:spcAft>
              <a:buNone/>
            </a:pPr>
            <a:r>
              <a:rPr lang="en"/>
              <a:t>Types:</a:t>
            </a:r>
            <a:endParaRPr/>
          </a:p>
          <a:p>
            <a:pPr indent="-342900" lvl="0" marL="457200" rtl="0" algn="l">
              <a:spcBef>
                <a:spcPts val="1200"/>
              </a:spcBef>
              <a:spcAft>
                <a:spcPts val="0"/>
              </a:spcAft>
              <a:buSzPts val="1800"/>
              <a:buAutoNum type="arabicPeriod"/>
            </a:pPr>
            <a:r>
              <a:rPr lang="en"/>
              <a:t>Release of message contents (Information disclosure)</a:t>
            </a:r>
            <a:endParaRPr/>
          </a:p>
          <a:p>
            <a:pPr indent="-342900" lvl="0" marL="457200" rtl="0" algn="l">
              <a:spcBef>
                <a:spcPts val="0"/>
              </a:spcBef>
              <a:spcAft>
                <a:spcPts val="0"/>
              </a:spcAft>
              <a:buSzPts val="1800"/>
              <a:buAutoNum type="arabicPeriod"/>
            </a:pPr>
            <a:r>
              <a:rPr lang="en"/>
              <a:t>Traffic Analysis (Learning the details of the communication)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80" name="Google Shape;180;p3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1" name="Google Shape;181;p31"/>
          <p:cNvPicPr preferRelativeResize="0"/>
          <p:nvPr/>
        </p:nvPicPr>
        <p:blipFill>
          <a:blip r:embed="rId3">
            <a:alphaModFix/>
          </a:blip>
          <a:stretch>
            <a:fillRect/>
          </a:stretch>
        </p:blipFill>
        <p:spPr>
          <a:xfrm>
            <a:off x="0" y="18050"/>
            <a:ext cx="9144001" cy="51074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ctrTitle"/>
          </p:nvPr>
        </p:nvSpPr>
        <p:spPr>
          <a:xfrm>
            <a:off x="1255275" y="753800"/>
            <a:ext cx="5147100" cy="939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uFill>
                  <a:noFill/>
                </a:uFill>
                <a:hlinkClick r:id="rId3"/>
              </a:rPr>
              <a:t>NESO ACADEMY</a:t>
            </a:r>
            <a:endParaRPr/>
          </a:p>
        </p:txBody>
      </p:sp>
      <p:sp>
        <p:nvSpPr>
          <p:cNvPr id="70" name="Google Shape;70;p14"/>
          <p:cNvSpPr txBox="1"/>
          <p:nvPr>
            <p:ph idx="1" type="subTitle"/>
          </p:nvPr>
        </p:nvSpPr>
        <p:spPr>
          <a:xfrm>
            <a:off x="3712825" y="3145375"/>
            <a:ext cx="3801900" cy="1457400"/>
          </a:xfrm>
          <a:prstGeom prst="rect">
            <a:avLst/>
          </a:prstGeom>
        </p:spPr>
        <p:txBody>
          <a:bodyPr anchorCtr="0" anchor="t" bIns="91425" lIns="91425" spcFirstLastPara="1" rIns="91425" wrap="square" tIns="91425">
            <a:normAutofit/>
          </a:bodyPr>
          <a:lstStyle/>
          <a:p>
            <a:pPr indent="0" lvl="0" marL="0" rtl="0" algn="r">
              <a:lnSpc>
                <a:spcPct val="90000"/>
              </a:lnSpc>
              <a:spcBef>
                <a:spcPts val="0"/>
              </a:spcBef>
              <a:spcAft>
                <a:spcPts val="0"/>
              </a:spcAft>
              <a:buNone/>
            </a:pPr>
            <a:r>
              <a:rPr b="1" lang="en" sz="1800">
                <a:solidFill>
                  <a:schemeClr val="hlink"/>
                </a:solidFill>
                <a:uFill>
                  <a:noFill/>
                </a:uFill>
                <a:latin typeface="Roboto"/>
                <a:ea typeface="Roboto"/>
                <a:cs typeface="Roboto"/>
                <a:sym typeface="Roboto"/>
                <a:hlinkClick r:id="rId4"/>
              </a:rPr>
              <a:t>Cryptography &amp; Network Security </a:t>
            </a:r>
            <a:endParaRPr b="1" sz="1800">
              <a:latin typeface="Roboto"/>
              <a:ea typeface="Roboto"/>
              <a:cs typeface="Roboto"/>
              <a:sym typeface="Roboto"/>
            </a:endParaRPr>
          </a:p>
          <a:p>
            <a:pPr indent="0" lvl="0" marL="0" rtl="0" algn="r">
              <a:lnSpc>
                <a:spcPct val="90000"/>
              </a:lnSpc>
              <a:spcBef>
                <a:spcPts val="0"/>
              </a:spcBef>
              <a:spcAft>
                <a:spcPts val="0"/>
              </a:spcAft>
              <a:buNone/>
            </a:pPr>
            <a:r>
              <a:t/>
            </a:r>
            <a:endParaRPr b="1" sz="1800">
              <a:latin typeface="Roboto"/>
              <a:ea typeface="Roboto"/>
              <a:cs typeface="Roboto"/>
              <a:sym typeface="Roboto"/>
            </a:endParaRPr>
          </a:p>
          <a:p>
            <a:pPr indent="0" lvl="0" marL="0" rtl="0" algn="r">
              <a:lnSpc>
                <a:spcPct val="90000"/>
              </a:lnSpc>
              <a:spcBef>
                <a:spcPts val="0"/>
              </a:spcBef>
              <a:spcAft>
                <a:spcPts val="0"/>
              </a:spcAft>
              <a:buNone/>
            </a:pPr>
            <a:r>
              <a:rPr b="1" lang="en" sz="1800">
                <a:solidFill>
                  <a:schemeClr val="hlink"/>
                </a:solidFill>
                <a:uFill>
                  <a:noFill/>
                </a:uFill>
                <a:latin typeface="Roboto"/>
                <a:ea typeface="Roboto"/>
                <a:cs typeface="Roboto"/>
                <a:sym typeface="Roboto"/>
                <a:hlinkClick r:id="rId5"/>
              </a:rPr>
              <a:t>Cryptography &amp; Network Security</a:t>
            </a:r>
            <a:endParaRPr b="1" sz="1800">
              <a:solidFill>
                <a:srgbClr val="000000"/>
              </a:solidFill>
              <a:latin typeface="Roboto"/>
              <a:ea typeface="Roboto"/>
              <a:cs typeface="Roboto"/>
              <a:sym typeface="Roboto"/>
            </a:endParaRPr>
          </a:p>
        </p:txBody>
      </p:sp>
      <p:pic>
        <p:nvPicPr>
          <p:cNvPr id="71" name="Google Shape;71;p14">
            <a:hlinkClick r:id="rId6"/>
          </p:cNvPr>
          <p:cNvPicPr preferRelativeResize="0"/>
          <p:nvPr/>
        </p:nvPicPr>
        <p:blipFill>
          <a:blip r:embed="rId7">
            <a:alphaModFix/>
          </a:blip>
          <a:stretch>
            <a:fillRect/>
          </a:stretch>
        </p:blipFill>
        <p:spPr>
          <a:xfrm>
            <a:off x="6017725" y="601400"/>
            <a:ext cx="1457399" cy="1457399"/>
          </a:xfrm>
          <a:prstGeom prst="rect">
            <a:avLst/>
          </a:prstGeom>
          <a:noFill/>
          <a:ln>
            <a:noFill/>
          </a:ln>
        </p:spPr>
      </p:pic>
      <p:pic>
        <p:nvPicPr>
          <p:cNvPr id="72" name="Google Shape;72;p14">
            <a:hlinkClick r:id="rId8"/>
          </p:cNvPr>
          <p:cNvPicPr preferRelativeResize="0"/>
          <p:nvPr/>
        </p:nvPicPr>
        <p:blipFill>
          <a:blip r:embed="rId9">
            <a:alphaModFix/>
          </a:blip>
          <a:stretch>
            <a:fillRect/>
          </a:stretch>
        </p:blipFill>
        <p:spPr>
          <a:xfrm>
            <a:off x="1612450" y="2323500"/>
            <a:ext cx="2014999" cy="2014999"/>
          </a:xfrm>
          <a:prstGeom prst="rect">
            <a:avLst/>
          </a:prstGeom>
          <a:noFill/>
          <a:ln>
            <a:noFill/>
          </a:ln>
        </p:spPr>
      </p:pic>
      <p:pic>
        <p:nvPicPr>
          <p:cNvPr id="73" name="Google Shape;73;p14">
            <a:hlinkClick r:id="rId10"/>
          </p:cNvPr>
          <p:cNvPicPr preferRelativeResize="0"/>
          <p:nvPr/>
        </p:nvPicPr>
        <p:blipFill rotWithShape="1">
          <a:blip r:embed="rId11">
            <a:alphaModFix/>
          </a:blip>
          <a:srcRect b="12409" l="0" r="0" t="14077"/>
          <a:stretch/>
        </p:blipFill>
        <p:spPr>
          <a:xfrm>
            <a:off x="3840750" y="2329950"/>
            <a:ext cx="3654750" cy="2015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87" name="Google Shape;187;p3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8" name="Google Shape;188;p32"/>
          <p:cNvPicPr preferRelativeResize="0"/>
          <p:nvPr/>
        </p:nvPicPr>
        <p:blipFill>
          <a:blip r:embed="rId3">
            <a:alphaModFix/>
          </a:blip>
          <a:stretch>
            <a:fillRect/>
          </a:stretch>
        </p:blipFill>
        <p:spPr>
          <a:xfrm>
            <a:off x="0" y="2015"/>
            <a:ext cx="9144001" cy="513947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Active Attack</a:t>
            </a:r>
            <a:endParaRPr/>
          </a:p>
        </p:txBody>
      </p:sp>
      <p:sp>
        <p:nvSpPr>
          <p:cNvPr id="194" name="Google Shape;194;p3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Active attacks involve some modification of the data stream or the creation of a false stream.</a:t>
            </a:r>
            <a:endParaRPr/>
          </a:p>
          <a:p>
            <a:pPr indent="0" lvl="0" marL="0" rtl="0" algn="l">
              <a:spcBef>
                <a:spcPts val="1200"/>
              </a:spcBef>
              <a:spcAft>
                <a:spcPts val="0"/>
              </a:spcAft>
              <a:buNone/>
            </a:pPr>
            <a:r>
              <a:rPr lang="en"/>
              <a:t>Types: </a:t>
            </a:r>
            <a:endParaRPr/>
          </a:p>
          <a:p>
            <a:pPr indent="-342900" lvl="0" marL="457200" rtl="0" algn="l">
              <a:spcBef>
                <a:spcPts val="1200"/>
              </a:spcBef>
              <a:spcAft>
                <a:spcPts val="0"/>
              </a:spcAft>
              <a:buSzPts val="1800"/>
              <a:buAutoNum type="arabicPeriod"/>
            </a:pPr>
            <a:r>
              <a:rPr lang="en"/>
              <a:t>Masquerade </a:t>
            </a:r>
            <a:endParaRPr/>
          </a:p>
          <a:p>
            <a:pPr indent="-342900" lvl="0" marL="457200" rtl="0" algn="l">
              <a:spcBef>
                <a:spcPts val="0"/>
              </a:spcBef>
              <a:spcAft>
                <a:spcPts val="0"/>
              </a:spcAft>
              <a:buSzPts val="1800"/>
              <a:buAutoNum type="arabicPeriod"/>
            </a:pPr>
            <a:r>
              <a:rPr lang="en"/>
              <a:t>Replay</a:t>
            </a:r>
            <a:endParaRPr/>
          </a:p>
          <a:p>
            <a:pPr indent="-342900" lvl="0" marL="457200" rtl="0" algn="l">
              <a:spcBef>
                <a:spcPts val="0"/>
              </a:spcBef>
              <a:spcAft>
                <a:spcPts val="0"/>
              </a:spcAft>
              <a:buSzPts val="1800"/>
              <a:buAutoNum type="arabicPeriod"/>
            </a:pPr>
            <a:r>
              <a:rPr lang="en"/>
              <a:t>Modification of messages</a:t>
            </a:r>
            <a:endParaRPr/>
          </a:p>
          <a:p>
            <a:pPr indent="-342900" lvl="0" marL="457200" rtl="0" algn="l">
              <a:spcBef>
                <a:spcPts val="0"/>
              </a:spcBef>
              <a:spcAft>
                <a:spcPts val="0"/>
              </a:spcAft>
              <a:buSzPts val="1800"/>
              <a:buAutoNum type="arabicPeriod"/>
            </a:pPr>
            <a:r>
              <a:rPr lang="en"/>
              <a:t>Denial of service (DoS)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00" name="Google Shape;200;p3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1" name="Google Shape;201;p34"/>
          <p:cNvPicPr preferRelativeResize="0"/>
          <p:nvPr/>
        </p:nvPicPr>
        <p:blipFill>
          <a:blip r:embed="rId3">
            <a:alphaModFix/>
          </a:blip>
          <a:stretch>
            <a:fillRect/>
          </a:stretch>
        </p:blipFill>
        <p:spPr>
          <a:xfrm>
            <a:off x="0" y="1406"/>
            <a:ext cx="9143999" cy="514068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07" name="Google Shape;207;p3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8" name="Google Shape;208;p35"/>
          <p:cNvPicPr preferRelativeResize="0"/>
          <p:nvPr/>
        </p:nvPicPr>
        <p:blipFill>
          <a:blip r:embed="rId3">
            <a:alphaModFix/>
          </a:blip>
          <a:stretch>
            <a:fillRect/>
          </a:stretch>
        </p:blipFill>
        <p:spPr>
          <a:xfrm>
            <a:off x="59427" y="0"/>
            <a:ext cx="9025145"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14" name="Google Shape;214;p3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5" name="Google Shape;215;p36"/>
          <p:cNvPicPr preferRelativeResize="0"/>
          <p:nvPr/>
        </p:nvPicPr>
        <p:blipFill>
          <a:blip r:embed="rId3">
            <a:alphaModFix/>
          </a:blip>
          <a:stretch>
            <a:fillRect/>
          </a:stretch>
        </p:blipFill>
        <p:spPr>
          <a:xfrm>
            <a:off x="19002" y="0"/>
            <a:ext cx="9105994" cy="5143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21" name="Google Shape;221;p3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2" name="Google Shape;222;p37"/>
          <p:cNvPicPr preferRelativeResize="0"/>
          <p:nvPr/>
        </p:nvPicPr>
        <p:blipFill>
          <a:blip r:embed="rId3">
            <a:alphaModFix/>
          </a:blip>
          <a:stretch>
            <a:fillRect/>
          </a:stretch>
        </p:blipFill>
        <p:spPr>
          <a:xfrm>
            <a:off x="77803" y="0"/>
            <a:ext cx="8988393" cy="5143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Passive attack vs. Active attack</a:t>
            </a:r>
            <a:endParaRPr/>
          </a:p>
        </p:txBody>
      </p:sp>
      <p:sp>
        <p:nvSpPr>
          <p:cNvPr id="228" name="Google Shape;228;p38"/>
          <p:cNvSpPr txBox="1"/>
          <p:nvPr>
            <p:ph idx="1" type="body"/>
          </p:nvPr>
        </p:nvSpPr>
        <p:spPr>
          <a:xfrm>
            <a:off x="387900" y="1489825"/>
            <a:ext cx="3999900" cy="3078900"/>
          </a:xfrm>
          <a:prstGeom prst="rect">
            <a:avLst/>
          </a:prstGeom>
          <a:ln cap="flat" cmpd="sng" w="38100">
            <a:solidFill>
              <a:schemeClr val="accent6"/>
            </a:solidFill>
            <a:prstDash val="solid"/>
            <a:round/>
            <a:headEnd len="sm" w="sm" type="none"/>
            <a:tailEnd len="sm" w="sm" type="none"/>
          </a:ln>
        </p:spPr>
        <p:txBody>
          <a:bodyPr anchorCtr="0" anchor="t" bIns="91425" lIns="91425" spcFirstLastPara="1" rIns="91425" wrap="square" tIns="91425">
            <a:normAutofit fontScale="70000" lnSpcReduction="20000"/>
          </a:bodyPr>
          <a:lstStyle/>
          <a:p>
            <a:pPr indent="0" lvl="0" marL="0" rtl="0" algn="l">
              <a:lnSpc>
                <a:spcPct val="100000"/>
              </a:lnSpc>
              <a:spcBef>
                <a:spcPts val="0"/>
              </a:spcBef>
              <a:spcAft>
                <a:spcPts val="0"/>
              </a:spcAft>
              <a:buNone/>
            </a:pPr>
            <a:r>
              <a:rPr lang="en" sz="3157">
                <a:latin typeface="Arial Narrow"/>
                <a:ea typeface="Arial Narrow"/>
                <a:cs typeface="Arial Narrow"/>
                <a:sym typeface="Arial Narrow"/>
              </a:rPr>
              <a:t>Passive Attack</a:t>
            </a:r>
            <a:endParaRPr sz="3157">
              <a:latin typeface="Arial Narrow"/>
              <a:ea typeface="Arial Narrow"/>
              <a:cs typeface="Arial Narrow"/>
              <a:sym typeface="Arial Narrow"/>
            </a:endParaRPr>
          </a:p>
          <a:p>
            <a:pPr indent="-368957" lvl="0" marL="457200" rtl="0" algn="l">
              <a:spcBef>
                <a:spcPts val="1200"/>
              </a:spcBef>
              <a:spcAft>
                <a:spcPts val="0"/>
              </a:spcAft>
              <a:buSzPct val="100000"/>
              <a:buFont typeface="Arial Narrow"/>
              <a:buChar char="●"/>
            </a:pPr>
            <a:r>
              <a:rPr lang="en" sz="3157">
                <a:latin typeface="Arial Narrow"/>
                <a:ea typeface="Arial Narrow"/>
                <a:cs typeface="Arial Narrow"/>
                <a:sym typeface="Arial Narrow"/>
              </a:rPr>
              <a:t>Hard to detect</a:t>
            </a:r>
            <a:endParaRPr sz="3157">
              <a:latin typeface="Arial Narrow"/>
              <a:ea typeface="Arial Narrow"/>
              <a:cs typeface="Arial Narrow"/>
              <a:sym typeface="Arial Narrow"/>
            </a:endParaRPr>
          </a:p>
          <a:p>
            <a:pPr indent="-368957" lvl="0" marL="457200" rtl="0" algn="l">
              <a:spcBef>
                <a:spcPts val="0"/>
              </a:spcBef>
              <a:spcAft>
                <a:spcPts val="0"/>
              </a:spcAft>
              <a:buSzPct val="100000"/>
              <a:buFont typeface="Arial Narrow"/>
              <a:buChar char="●"/>
            </a:pPr>
            <a:r>
              <a:rPr lang="en" sz="3157">
                <a:latin typeface="Arial Narrow"/>
                <a:ea typeface="Arial Narrow"/>
                <a:cs typeface="Arial Narrow"/>
                <a:sym typeface="Arial Narrow"/>
              </a:rPr>
              <a:t>Neither sender nor receiver is aware of the attack</a:t>
            </a:r>
            <a:endParaRPr sz="3157">
              <a:latin typeface="Arial Narrow"/>
              <a:ea typeface="Arial Narrow"/>
              <a:cs typeface="Arial Narrow"/>
              <a:sym typeface="Arial Narrow"/>
            </a:endParaRPr>
          </a:p>
          <a:p>
            <a:pPr indent="-368957" lvl="0" marL="457200" rtl="0" algn="l">
              <a:spcBef>
                <a:spcPts val="0"/>
              </a:spcBef>
              <a:spcAft>
                <a:spcPts val="0"/>
              </a:spcAft>
              <a:buSzPct val="100000"/>
              <a:buFont typeface="Arial Narrow"/>
              <a:buChar char="●"/>
            </a:pPr>
            <a:r>
              <a:rPr lang="en" sz="3157">
                <a:latin typeface="Arial Narrow"/>
                <a:ea typeface="Arial Narrow"/>
                <a:cs typeface="Arial Narrow"/>
                <a:sym typeface="Arial Narrow"/>
              </a:rPr>
              <a:t>Encryption prevents the success of the passive attacks</a:t>
            </a:r>
            <a:endParaRPr sz="3157">
              <a:latin typeface="Arial Narrow"/>
              <a:ea typeface="Arial Narrow"/>
              <a:cs typeface="Arial Narrow"/>
              <a:sym typeface="Arial Narrow"/>
            </a:endParaRPr>
          </a:p>
          <a:p>
            <a:pPr indent="-368957" lvl="0" marL="457200" rtl="0" algn="l">
              <a:spcBef>
                <a:spcPts val="0"/>
              </a:spcBef>
              <a:spcAft>
                <a:spcPts val="0"/>
              </a:spcAft>
              <a:buSzPct val="100000"/>
              <a:buFont typeface="Arial Narrow"/>
              <a:buChar char="●"/>
            </a:pPr>
            <a:r>
              <a:rPr lang="en" sz="3157">
                <a:latin typeface="Arial Narrow"/>
                <a:ea typeface="Arial Narrow"/>
                <a:cs typeface="Arial Narrow"/>
                <a:sym typeface="Arial Narrow"/>
              </a:rPr>
              <a:t>More emphasis is on prevention than detection</a:t>
            </a:r>
            <a:endParaRPr>
              <a:latin typeface="Arial Narrow"/>
              <a:ea typeface="Arial Narrow"/>
              <a:cs typeface="Arial Narrow"/>
              <a:sym typeface="Arial Narrow"/>
            </a:endParaRPr>
          </a:p>
        </p:txBody>
      </p:sp>
      <p:sp>
        <p:nvSpPr>
          <p:cNvPr id="229" name="Google Shape;229;p38"/>
          <p:cNvSpPr txBox="1"/>
          <p:nvPr>
            <p:ph idx="2" type="body"/>
          </p:nvPr>
        </p:nvSpPr>
        <p:spPr>
          <a:xfrm>
            <a:off x="4529275" y="1489825"/>
            <a:ext cx="4449600" cy="3078900"/>
          </a:xfrm>
          <a:prstGeom prst="rect">
            <a:avLst/>
          </a:prstGeom>
          <a:ln cap="flat" cmpd="sng" w="38100">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200">
                <a:latin typeface="Arial Narrow"/>
                <a:ea typeface="Arial Narrow"/>
                <a:cs typeface="Arial Narrow"/>
                <a:sym typeface="Arial Narrow"/>
              </a:rPr>
              <a:t>Active Attack</a:t>
            </a:r>
            <a:endParaRPr sz="2200">
              <a:latin typeface="Arial Narrow"/>
              <a:ea typeface="Arial Narrow"/>
              <a:cs typeface="Arial Narrow"/>
              <a:sym typeface="Arial Narrow"/>
            </a:endParaRPr>
          </a:p>
          <a:p>
            <a:pPr indent="-368300" lvl="0" marL="457200" marR="0" rtl="0" algn="l">
              <a:lnSpc>
                <a:spcPct val="100000"/>
              </a:lnSpc>
              <a:spcBef>
                <a:spcPts val="1200"/>
              </a:spcBef>
              <a:spcAft>
                <a:spcPts val="0"/>
              </a:spcAft>
              <a:buSzPts val="2200"/>
              <a:buFont typeface="Arial Narrow"/>
              <a:buChar char="●"/>
            </a:pPr>
            <a:r>
              <a:rPr lang="en" sz="2200">
                <a:latin typeface="Arial Narrow"/>
                <a:ea typeface="Arial Narrow"/>
                <a:cs typeface="Arial Narrow"/>
                <a:sym typeface="Arial Narrow"/>
              </a:rPr>
              <a:t>Hard to prevent</a:t>
            </a:r>
            <a:endParaRPr sz="2200">
              <a:latin typeface="Arial Narrow"/>
              <a:ea typeface="Arial Narrow"/>
              <a:cs typeface="Arial Narrow"/>
              <a:sym typeface="Arial Narrow"/>
            </a:endParaRPr>
          </a:p>
          <a:p>
            <a:pPr indent="-368300" lvl="0" marL="457200" marR="0" rtl="0" algn="l">
              <a:lnSpc>
                <a:spcPct val="100000"/>
              </a:lnSpc>
              <a:spcBef>
                <a:spcPts val="0"/>
              </a:spcBef>
              <a:spcAft>
                <a:spcPts val="0"/>
              </a:spcAft>
              <a:buSzPts val="2200"/>
              <a:buFont typeface="Arial Narrow"/>
              <a:buChar char="●"/>
            </a:pPr>
            <a:r>
              <a:rPr lang="en" sz="2200">
                <a:latin typeface="Arial Narrow"/>
                <a:ea typeface="Arial Narrow"/>
                <a:cs typeface="Arial Narrow"/>
                <a:sym typeface="Arial Narrow"/>
              </a:rPr>
              <a:t>Difficult to prevent- physical, software and network vulnerabilities</a:t>
            </a:r>
            <a:endParaRPr sz="2200">
              <a:latin typeface="Arial Narrow"/>
              <a:ea typeface="Arial Narrow"/>
              <a:cs typeface="Arial Narrow"/>
              <a:sym typeface="Arial Narrow"/>
            </a:endParaRPr>
          </a:p>
          <a:p>
            <a:pPr indent="-368300" lvl="0" marL="457200" marR="0" rtl="0" algn="l">
              <a:lnSpc>
                <a:spcPct val="100000"/>
              </a:lnSpc>
              <a:spcBef>
                <a:spcPts val="0"/>
              </a:spcBef>
              <a:spcAft>
                <a:spcPts val="0"/>
              </a:spcAft>
              <a:buSzPts val="2200"/>
              <a:buFont typeface="Arial Narrow"/>
              <a:buChar char="●"/>
            </a:pPr>
            <a:r>
              <a:rPr lang="en" sz="2200">
                <a:latin typeface="Arial Narrow"/>
                <a:ea typeface="Arial Narrow"/>
                <a:cs typeface="Arial Narrow"/>
                <a:sym typeface="Arial Narrow"/>
              </a:rPr>
              <a:t>Detect and recover from any disruption or delays.</a:t>
            </a:r>
            <a:endParaRPr sz="2200">
              <a:latin typeface="Arial Narrow"/>
              <a:ea typeface="Arial Narrow"/>
              <a:cs typeface="Arial Narrow"/>
              <a:sym typeface="Arial Narrow"/>
            </a:endParaRPr>
          </a:p>
          <a:p>
            <a:pPr indent="-368300" lvl="0" marL="457200" marR="0" rtl="0" algn="l">
              <a:lnSpc>
                <a:spcPct val="100000"/>
              </a:lnSpc>
              <a:spcBef>
                <a:spcPts val="0"/>
              </a:spcBef>
              <a:spcAft>
                <a:spcPts val="0"/>
              </a:spcAft>
              <a:buSzPts val="2200"/>
              <a:buFont typeface="Arial Narrow"/>
              <a:buChar char="●"/>
            </a:pPr>
            <a:r>
              <a:rPr lang="en" sz="2200">
                <a:latin typeface="Arial Narrow"/>
                <a:ea typeface="Arial Narrow"/>
                <a:cs typeface="Arial Narrow"/>
                <a:sym typeface="Arial Narrow"/>
              </a:rPr>
              <a:t>if the direction has a deterrent effect it may also contribute to prevention.</a:t>
            </a:r>
            <a:endParaRPr sz="2200">
              <a:latin typeface="Arial Narrow"/>
              <a:ea typeface="Arial Narrow"/>
              <a:cs typeface="Arial Narrow"/>
              <a:sym typeface="Arial Narrow"/>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Outcomes</a:t>
            </a:r>
            <a:endParaRPr/>
          </a:p>
        </p:txBody>
      </p:sp>
      <p:sp>
        <p:nvSpPr>
          <p:cNvPr id="235" name="Google Shape;235;p3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Understand various security services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Security Services - Definition</a:t>
            </a:r>
            <a:endParaRPr/>
          </a:p>
        </p:txBody>
      </p:sp>
      <p:sp>
        <p:nvSpPr>
          <p:cNvPr id="241" name="Google Shape;241;p4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processing or communication service that is provided by a system to give a </a:t>
            </a:r>
            <a:r>
              <a:rPr lang="en"/>
              <a:t>specific</a:t>
            </a:r>
            <a:r>
              <a:rPr lang="en"/>
              <a:t> kind of protection to system resources.</a:t>
            </a:r>
            <a:endParaRPr/>
          </a:p>
          <a:p>
            <a:pPr indent="0" lvl="0" marL="0" rtl="0" algn="l">
              <a:spcBef>
                <a:spcPts val="1200"/>
              </a:spcBef>
              <a:spcAft>
                <a:spcPts val="0"/>
              </a:spcAft>
              <a:buNone/>
            </a:pPr>
            <a:r>
              <a:rPr b="1" lang="en"/>
              <a:t>Security services</a:t>
            </a:r>
            <a:r>
              <a:rPr lang="en"/>
              <a:t> implement </a:t>
            </a:r>
            <a:r>
              <a:rPr b="1" lang="en"/>
              <a:t>security policies</a:t>
            </a:r>
            <a:r>
              <a:rPr lang="en"/>
              <a:t> and are implemented by </a:t>
            </a:r>
            <a:r>
              <a:rPr b="1" lang="en"/>
              <a:t>security </a:t>
            </a:r>
            <a:r>
              <a:rPr b="1" lang="en"/>
              <a:t>mechanisms</a:t>
            </a:r>
            <a:r>
              <a:rPr lang="en"/>
              <a:t>.</a:t>
            </a:r>
            <a:endParaRPr/>
          </a:p>
          <a:p>
            <a:pPr indent="0" lvl="0" marL="0" rtl="0" algn="l">
              <a:spcBef>
                <a:spcPts val="1200"/>
              </a:spcBef>
              <a:spcAft>
                <a:spcPts val="1200"/>
              </a:spcAft>
              <a:buNone/>
            </a:pPr>
            <a:r>
              <a:rPr lang="en"/>
              <a:t>[RFC 2828]</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Security Services</a:t>
            </a:r>
            <a:endParaRPr/>
          </a:p>
        </p:txBody>
      </p:sp>
      <p:sp>
        <p:nvSpPr>
          <p:cNvPr id="247" name="Google Shape;247;p4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a:t>Authentication</a:t>
            </a:r>
            <a:endParaRPr sz="1900"/>
          </a:p>
          <a:p>
            <a:pPr indent="-323850" lvl="1" marL="914400" rtl="0" algn="l">
              <a:spcBef>
                <a:spcPts val="0"/>
              </a:spcBef>
              <a:spcAft>
                <a:spcPts val="0"/>
              </a:spcAft>
              <a:buSzPts val="1500"/>
              <a:buChar char="○"/>
            </a:pPr>
            <a:r>
              <a:rPr lang="en" sz="1500"/>
              <a:t>Peer entity authentication</a:t>
            </a:r>
            <a:endParaRPr sz="1500"/>
          </a:p>
          <a:p>
            <a:pPr indent="-323850" lvl="1" marL="914400" rtl="0" algn="l">
              <a:spcBef>
                <a:spcPts val="0"/>
              </a:spcBef>
              <a:spcAft>
                <a:spcPts val="0"/>
              </a:spcAft>
              <a:buSzPts val="1500"/>
              <a:buChar char="○"/>
            </a:pPr>
            <a:r>
              <a:rPr lang="en" sz="1500"/>
              <a:t>Data origin authentication</a:t>
            </a:r>
            <a:endParaRPr sz="1500"/>
          </a:p>
          <a:p>
            <a:pPr indent="-349250" lvl="0" marL="457200" rtl="0" algn="l">
              <a:spcBef>
                <a:spcPts val="0"/>
              </a:spcBef>
              <a:spcAft>
                <a:spcPts val="0"/>
              </a:spcAft>
              <a:buSzPts val="1900"/>
              <a:buChar char="●"/>
            </a:pPr>
            <a:r>
              <a:rPr lang="en" sz="1900"/>
              <a:t>Access control</a:t>
            </a:r>
            <a:endParaRPr sz="1900"/>
          </a:p>
          <a:p>
            <a:pPr indent="-349250" lvl="0" marL="457200" rtl="0" algn="l">
              <a:spcBef>
                <a:spcPts val="0"/>
              </a:spcBef>
              <a:spcAft>
                <a:spcPts val="0"/>
              </a:spcAft>
              <a:buSzPts val="1900"/>
              <a:buChar char="●"/>
            </a:pPr>
            <a:r>
              <a:rPr lang="en" sz="1900"/>
              <a:t>Data confidentiality</a:t>
            </a:r>
            <a:endParaRPr sz="1900"/>
          </a:p>
          <a:p>
            <a:pPr indent="-349250" lvl="0" marL="457200" rtl="0" algn="l">
              <a:spcBef>
                <a:spcPts val="0"/>
              </a:spcBef>
              <a:spcAft>
                <a:spcPts val="0"/>
              </a:spcAft>
              <a:buSzPts val="1900"/>
              <a:buChar char="●"/>
            </a:pPr>
            <a:r>
              <a:rPr lang="en" sz="1900"/>
              <a:t>Data integrity</a:t>
            </a:r>
            <a:endParaRPr sz="1900"/>
          </a:p>
          <a:p>
            <a:pPr indent="-349250" lvl="0" marL="457200" rtl="0" algn="l">
              <a:spcBef>
                <a:spcPts val="0"/>
              </a:spcBef>
              <a:spcAft>
                <a:spcPts val="0"/>
              </a:spcAft>
              <a:buSzPts val="1900"/>
              <a:buChar char="●"/>
            </a:pPr>
            <a:r>
              <a:rPr lang="en" sz="1900"/>
              <a:t>Non-repudiation</a:t>
            </a: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Arial Narrow"/>
                <a:ea typeface="Arial Narrow"/>
                <a:cs typeface="Arial Narrow"/>
                <a:sym typeface="Arial Narrow"/>
              </a:rPr>
              <a:t>Topics to be covered</a:t>
            </a:r>
            <a:endParaRPr b="1">
              <a:latin typeface="Arial Narrow"/>
              <a:ea typeface="Arial Narrow"/>
              <a:cs typeface="Arial Narrow"/>
              <a:sym typeface="Arial Narrow"/>
            </a:endParaRPr>
          </a:p>
        </p:txBody>
      </p:sp>
      <p:sp>
        <p:nvSpPr>
          <p:cNvPr id="79" name="Google Shape;79;p1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Introduction to Cryptography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Mathematical B</a:t>
            </a:r>
            <a:r>
              <a:rPr lang="en">
                <a:latin typeface="Arial Narrow"/>
                <a:ea typeface="Arial Narrow"/>
                <a:cs typeface="Arial Narrow"/>
                <a:sym typeface="Arial Narrow"/>
              </a:rPr>
              <a:t>ackground</a:t>
            </a:r>
            <a:r>
              <a:rPr lang="en">
                <a:latin typeface="Arial Narrow"/>
                <a:ea typeface="Arial Narrow"/>
                <a:cs typeface="Arial Narrow"/>
                <a:sym typeface="Arial Narrow"/>
              </a:rPr>
              <a:t> - Abstract Algebra and Number Theory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Block Ciphers</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Public Key Cryptography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Cryptographic Hash Functions and Digital Signatures</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Security Practices and System Security.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Email, IP and Web Security</a:t>
            </a:r>
            <a:endParaRPr>
              <a:latin typeface="Arial Narrow"/>
              <a:ea typeface="Arial Narrow"/>
              <a:cs typeface="Arial Narrow"/>
              <a:sym typeface="Arial Narrow"/>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53" name="Google Shape;253;p4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4" name="Google Shape;254;p42"/>
          <p:cNvPicPr preferRelativeResize="0"/>
          <p:nvPr/>
        </p:nvPicPr>
        <p:blipFill>
          <a:blip r:embed="rId3">
            <a:alphaModFix/>
          </a:blip>
          <a:stretch>
            <a:fillRect/>
          </a:stretch>
        </p:blipFill>
        <p:spPr>
          <a:xfrm>
            <a:off x="27097" y="0"/>
            <a:ext cx="9089805" cy="51434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Security Mechanism</a:t>
            </a:r>
            <a:endParaRPr/>
          </a:p>
        </p:txBody>
      </p:sp>
      <p:sp>
        <p:nvSpPr>
          <p:cNvPr id="260" name="Google Shape;260;p4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Security services</a:t>
            </a:r>
            <a:r>
              <a:rPr lang="en"/>
              <a:t> implement </a:t>
            </a:r>
            <a:r>
              <a:rPr b="1" lang="en"/>
              <a:t>security policies</a:t>
            </a:r>
            <a:r>
              <a:rPr lang="en"/>
              <a:t> and are implemented by </a:t>
            </a:r>
            <a:r>
              <a:rPr b="1" lang="en"/>
              <a:t>security mechanisms</a:t>
            </a:r>
            <a:r>
              <a:rPr lang="en"/>
              <a:t>.</a:t>
            </a:r>
            <a:endParaRPr/>
          </a:p>
          <a:p>
            <a:pPr indent="0" lvl="0" marL="0" rtl="0" algn="l">
              <a:spcBef>
                <a:spcPts val="1200"/>
              </a:spcBef>
              <a:spcAft>
                <a:spcPts val="0"/>
              </a:spcAft>
              <a:buNone/>
            </a:pPr>
            <a:r>
              <a:rPr lang="en"/>
              <a:t>Specific security mechanisms</a:t>
            </a:r>
            <a:endParaRPr/>
          </a:p>
          <a:p>
            <a:pPr indent="0" lvl="0" marL="0" rtl="0" algn="l">
              <a:spcBef>
                <a:spcPts val="1200"/>
              </a:spcBef>
              <a:spcAft>
                <a:spcPts val="0"/>
              </a:spcAft>
              <a:buNone/>
            </a:pPr>
            <a:r>
              <a:rPr lang="en"/>
              <a:t>Pervasive security mechanisms</a:t>
            </a:r>
            <a:endParaRPr/>
          </a:p>
          <a:p>
            <a:pPr indent="0" lvl="0" marL="0" rtl="0" algn="l">
              <a:spcBef>
                <a:spcPts val="1200"/>
              </a:spcBef>
              <a:spcAft>
                <a:spcPts val="12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Specific Security Mechanisms</a:t>
            </a:r>
            <a:endParaRPr/>
          </a:p>
        </p:txBody>
      </p:sp>
      <p:sp>
        <p:nvSpPr>
          <p:cNvPr id="266" name="Google Shape;266;p4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Encipherment (Goal: Data confidentiality)</a:t>
            </a:r>
            <a:endParaRPr/>
          </a:p>
          <a:p>
            <a:pPr indent="0" lvl="0" marL="0" rtl="0" algn="l">
              <a:spcBef>
                <a:spcPts val="1200"/>
              </a:spcBef>
              <a:spcAft>
                <a:spcPts val="0"/>
              </a:spcAft>
              <a:buNone/>
            </a:pPr>
            <a:r>
              <a:rPr lang="en"/>
              <a:t>Digital Signature (Goal: </a:t>
            </a:r>
            <a:r>
              <a:rPr lang="en"/>
              <a:t>Prove the identity, i.e., Authentication</a:t>
            </a:r>
            <a:r>
              <a:rPr lang="en"/>
              <a:t>)</a:t>
            </a:r>
            <a:endParaRPr/>
          </a:p>
          <a:p>
            <a:pPr indent="0" lvl="0" marL="0" rtl="0" algn="l">
              <a:spcBef>
                <a:spcPts val="1200"/>
              </a:spcBef>
              <a:spcAft>
                <a:spcPts val="0"/>
              </a:spcAft>
              <a:buNone/>
            </a:pPr>
            <a:r>
              <a:rPr lang="en"/>
              <a:t>Access Control (Goal: Restrict access)</a:t>
            </a:r>
            <a:endParaRPr/>
          </a:p>
          <a:p>
            <a:pPr indent="0" lvl="0" marL="0" rtl="0" algn="l">
              <a:spcBef>
                <a:spcPts val="1200"/>
              </a:spcBef>
              <a:spcAft>
                <a:spcPts val="0"/>
              </a:spcAft>
              <a:buNone/>
            </a:pPr>
            <a:r>
              <a:rPr lang="en"/>
              <a:t>Data Integrity (Goal: Detect modification)</a:t>
            </a:r>
            <a:endParaRPr/>
          </a:p>
          <a:p>
            <a:pPr indent="0" lvl="0" marL="0" rtl="0" algn="l">
              <a:spcBef>
                <a:spcPts val="1200"/>
              </a:spcBef>
              <a:spcAft>
                <a:spcPts val="0"/>
              </a:spcAft>
              <a:buNone/>
            </a:pPr>
            <a:r>
              <a:rPr lang="en"/>
              <a:t>Authentication Exchange (Goal: Periodic exchange of authentication)</a:t>
            </a:r>
            <a:endParaRPr/>
          </a:p>
          <a:p>
            <a:pPr indent="0" lvl="0" marL="0" rtl="0" algn="l">
              <a:spcBef>
                <a:spcPts val="1200"/>
              </a:spcBef>
              <a:spcAft>
                <a:spcPts val="0"/>
              </a:spcAft>
              <a:buNone/>
            </a:pPr>
            <a:r>
              <a:rPr lang="en"/>
              <a:t>Traffic Padding (Goal: Dummy data stream to confuse the attacker)</a:t>
            </a:r>
            <a:endParaRPr/>
          </a:p>
          <a:p>
            <a:pPr indent="0" lvl="0" marL="0" rtl="0" algn="l">
              <a:spcBef>
                <a:spcPts val="1200"/>
              </a:spcBef>
              <a:spcAft>
                <a:spcPts val="0"/>
              </a:spcAft>
              <a:buNone/>
            </a:pPr>
            <a:r>
              <a:rPr lang="en"/>
              <a:t>Routing Control (Goal: Source routing to bypass the attacker)</a:t>
            </a:r>
            <a:endParaRPr/>
          </a:p>
          <a:p>
            <a:pPr indent="0" lvl="0" marL="0" rtl="0" algn="l">
              <a:spcBef>
                <a:spcPts val="1200"/>
              </a:spcBef>
              <a:spcAft>
                <a:spcPts val="1200"/>
              </a:spcAft>
              <a:buNone/>
            </a:pPr>
            <a:r>
              <a:rPr lang="en"/>
              <a:t>Notarization (Goal: SSL Certificates to vouch for an entity)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Pervasive Security Mechanisms</a:t>
            </a:r>
            <a:endParaRPr/>
          </a:p>
        </p:txBody>
      </p:sp>
      <p:sp>
        <p:nvSpPr>
          <p:cNvPr id="272" name="Google Shape;272;p4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Trusted Functionality</a:t>
            </a:r>
            <a:endParaRPr/>
          </a:p>
          <a:p>
            <a:pPr indent="0" lvl="0" marL="0" rtl="0" algn="l">
              <a:spcBef>
                <a:spcPts val="1200"/>
              </a:spcBef>
              <a:spcAft>
                <a:spcPts val="0"/>
              </a:spcAft>
              <a:buNone/>
            </a:pPr>
            <a:r>
              <a:rPr lang="en"/>
              <a:t>Security Label</a:t>
            </a:r>
            <a:endParaRPr/>
          </a:p>
          <a:p>
            <a:pPr indent="0" lvl="0" marL="0" rtl="0" algn="l">
              <a:spcBef>
                <a:spcPts val="1200"/>
              </a:spcBef>
              <a:spcAft>
                <a:spcPts val="0"/>
              </a:spcAft>
              <a:buNone/>
            </a:pPr>
            <a:r>
              <a:rPr lang="en"/>
              <a:t>Event Detection</a:t>
            </a:r>
            <a:endParaRPr/>
          </a:p>
          <a:p>
            <a:pPr indent="0" lvl="0" marL="0" rtl="0" algn="l">
              <a:spcBef>
                <a:spcPts val="1200"/>
              </a:spcBef>
              <a:spcAft>
                <a:spcPts val="0"/>
              </a:spcAft>
              <a:buNone/>
            </a:pPr>
            <a:r>
              <a:rPr lang="en"/>
              <a:t>Security Audit Trail</a:t>
            </a:r>
            <a:endParaRPr/>
          </a:p>
          <a:p>
            <a:pPr indent="0" lvl="0" marL="0" rtl="0" algn="l">
              <a:spcBef>
                <a:spcPts val="1200"/>
              </a:spcBef>
              <a:spcAft>
                <a:spcPts val="0"/>
              </a:spcAft>
              <a:buNone/>
            </a:pPr>
            <a:r>
              <a:rPr lang="en"/>
              <a:t>Security Recovery</a:t>
            </a:r>
            <a:endParaRPr/>
          </a:p>
          <a:p>
            <a:pPr indent="0" lvl="0" marL="0" rtl="0" algn="l">
              <a:spcBef>
                <a:spcPts val="1200"/>
              </a:spcBef>
              <a:spcAft>
                <a:spcPts val="12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278" name="Google Shape;278;p4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Arial Narrow"/>
                <a:ea typeface="Arial Narrow"/>
                <a:cs typeface="Arial Narrow"/>
                <a:sym typeface="Arial Narrow"/>
              </a:rPr>
              <a:t>Outcomes of the lecture</a:t>
            </a:r>
            <a:endParaRPr b="1">
              <a:latin typeface="Arial Narrow"/>
              <a:ea typeface="Arial Narrow"/>
              <a:cs typeface="Arial Narrow"/>
              <a:sym typeface="Arial Narrow"/>
            </a:endParaRPr>
          </a:p>
        </p:txBody>
      </p:sp>
      <p:sp>
        <p:nvSpPr>
          <p:cNvPr id="85" name="Google Shape;85;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Narrow"/>
                <a:ea typeface="Arial Narrow"/>
                <a:cs typeface="Arial Narrow"/>
                <a:sym typeface="Arial Narrow"/>
              </a:rPr>
              <a:t>At the end of the module the students will be able to:</a:t>
            </a:r>
            <a:endParaRPr>
              <a:latin typeface="Arial Narrow"/>
              <a:ea typeface="Arial Narrow"/>
              <a:cs typeface="Arial Narrow"/>
              <a:sym typeface="Arial Narrow"/>
            </a:endParaRPr>
          </a:p>
          <a:p>
            <a:pPr indent="-342900" lvl="0" marL="457200" rtl="0" algn="l">
              <a:spcBef>
                <a:spcPts val="1200"/>
              </a:spcBef>
              <a:spcAft>
                <a:spcPts val="0"/>
              </a:spcAft>
              <a:buSzPts val="1800"/>
              <a:buFont typeface="Arial Narrow"/>
              <a:buChar char="●"/>
            </a:pPr>
            <a:r>
              <a:rPr lang="en">
                <a:latin typeface="Arial Narrow"/>
                <a:ea typeface="Arial Narrow"/>
                <a:cs typeface="Arial Narrow"/>
                <a:sym typeface="Arial Narrow"/>
              </a:rPr>
              <a:t>Understand the need of security of networked systems.</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Know various intentions of attacker.</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Define “Computer Security”.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Know the key objectives of computer security.</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Understand the CIA Triad.</a:t>
            </a:r>
            <a:endParaRPr>
              <a:latin typeface="Arial Narrow"/>
              <a:ea typeface="Arial Narrow"/>
              <a:cs typeface="Arial Narrow"/>
              <a:sym typeface="Arial Narrow"/>
            </a:endParaRPr>
          </a:p>
          <a:p>
            <a:pPr indent="-342900" lvl="0" marL="457200" rtl="0" algn="l">
              <a:spcBef>
                <a:spcPts val="0"/>
              </a:spcBef>
              <a:spcAft>
                <a:spcPts val="0"/>
              </a:spcAft>
              <a:buSzPts val="1800"/>
              <a:buFont typeface="Arial Narrow"/>
              <a:buChar char="●"/>
            </a:pPr>
            <a:r>
              <a:rPr lang="en">
                <a:latin typeface="Arial Narrow"/>
                <a:ea typeface="Arial Narrow"/>
                <a:cs typeface="Arial Narrow"/>
                <a:sym typeface="Arial Narrow"/>
              </a:rPr>
              <a:t>Know the various levels of impact of security breach. </a:t>
            </a:r>
            <a:endParaRPr>
              <a:latin typeface="Arial Narrow"/>
              <a:ea typeface="Arial Narrow"/>
              <a:cs typeface="Arial Narrow"/>
              <a:sym typeface="Arial Narrow"/>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91" name="Google Shape;91;p1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2" name="Google Shape;92;p17"/>
          <p:cNvPicPr preferRelativeResize="0"/>
          <p:nvPr/>
        </p:nvPicPr>
        <p:blipFill>
          <a:blip r:embed="rId3">
            <a:alphaModFix/>
          </a:blip>
          <a:stretch>
            <a:fillRect/>
          </a:stretch>
        </p:blipFill>
        <p:spPr>
          <a:xfrm>
            <a:off x="6378" y="0"/>
            <a:ext cx="9131243" cy="5143500"/>
          </a:xfrm>
          <a:prstGeom prst="rect">
            <a:avLst/>
          </a:prstGeom>
          <a:noFill/>
          <a:ln>
            <a:noFill/>
          </a:ln>
        </p:spPr>
      </p:pic>
      <p:sp>
        <p:nvSpPr>
          <p:cNvPr id="93" name="Google Shape;93;p17"/>
          <p:cNvSpPr txBox="1"/>
          <p:nvPr/>
        </p:nvSpPr>
        <p:spPr>
          <a:xfrm>
            <a:off x="2708050" y="4743300"/>
            <a:ext cx="478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00"/>
                </a:solidFill>
                <a:latin typeface="Arial Narrow"/>
                <a:ea typeface="Arial Narrow"/>
                <a:cs typeface="Arial Narrow"/>
                <a:sym typeface="Arial Narrow"/>
              </a:rPr>
              <a:t>Image Coursey: Neso Academy</a:t>
            </a:r>
            <a:endParaRPr>
              <a:solidFill>
                <a:srgbClr val="FFFF00"/>
              </a:solidFill>
              <a:latin typeface="Arial Narrow"/>
              <a:ea typeface="Arial Narrow"/>
              <a:cs typeface="Arial Narrow"/>
              <a:sym typeface="Arial Narr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Definition of Computer Security</a:t>
            </a:r>
            <a:endParaRPr/>
          </a:p>
        </p:txBody>
      </p:sp>
      <p:sp>
        <p:nvSpPr>
          <p:cNvPr id="99" name="Google Shape;99;p1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According to the NIST, </a:t>
            </a:r>
            <a:endParaRPr/>
          </a:p>
          <a:p>
            <a:pPr indent="0" lvl="0" marL="0" rtl="0" algn="l">
              <a:spcBef>
                <a:spcPts val="1200"/>
              </a:spcBef>
              <a:spcAft>
                <a:spcPts val="0"/>
              </a:spcAft>
              <a:buNone/>
            </a:pPr>
            <a:r>
              <a:rPr lang="en"/>
              <a:t>The protection afforded to an automated information system in order to attain the applicable objectives of preserving the </a:t>
            </a:r>
            <a:r>
              <a:rPr lang="en" u="sng"/>
              <a:t>integrity</a:t>
            </a:r>
            <a:r>
              <a:rPr lang="en"/>
              <a:t>, </a:t>
            </a:r>
            <a:r>
              <a:rPr lang="en" u="sng"/>
              <a:t>availability</a:t>
            </a:r>
            <a:r>
              <a:rPr lang="en"/>
              <a:t>, and </a:t>
            </a:r>
            <a:r>
              <a:rPr lang="en" u="sng"/>
              <a:t>confidentiality</a:t>
            </a:r>
            <a:r>
              <a:rPr lang="en"/>
              <a:t> of information system resources (includes hardware, software, firmware, information/data and telecommunications)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The CIA Triad</a:t>
            </a:r>
            <a:endParaRPr/>
          </a:p>
        </p:txBody>
      </p:sp>
      <p:sp>
        <p:nvSpPr>
          <p:cNvPr id="105" name="Google Shape;105;p1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Confidentiality</a:t>
            </a:r>
            <a:endParaRPr/>
          </a:p>
          <a:p>
            <a:pPr indent="-342900" lvl="0" marL="457200" rtl="0" algn="l">
              <a:spcBef>
                <a:spcPts val="0"/>
              </a:spcBef>
              <a:spcAft>
                <a:spcPts val="0"/>
              </a:spcAft>
              <a:buSzPts val="1800"/>
              <a:buChar char="●"/>
            </a:pPr>
            <a:r>
              <a:rPr lang="en"/>
              <a:t>Integrity</a:t>
            </a:r>
            <a:endParaRPr/>
          </a:p>
          <a:p>
            <a:pPr indent="-342900" lvl="0" marL="457200" rtl="0" algn="l">
              <a:spcBef>
                <a:spcPts val="0"/>
              </a:spcBef>
              <a:spcAft>
                <a:spcPts val="0"/>
              </a:spcAft>
              <a:buSzPts val="1800"/>
              <a:buChar char="●"/>
            </a:pPr>
            <a:r>
              <a:rPr lang="en"/>
              <a:t>Availability</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sz="3000">
                <a:latin typeface="Roboto Slab"/>
                <a:ea typeface="Roboto Slab"/>
                <a:cs typeface="Roboto Slab"/>
                <a:sym typeface="Roboto Slab"/>
              </a:rPr>
              <a:t>Additional:</a:t>
            </a:r>
            <a:endParaRPr/>
          </a:p>
          <a:p>
            <a:pPr indent="-342900" lvl="0" marL="457200" rtl="0" algn="l">
              <a:spcBef>
                <a:spcPts val="1200"/>
              </a:spcBef>
              <a:spcAft>
                <a:spcPts val="0"/>
              </a:spcAft>
              <a:buSzPts val="1800"/>
              <a:buChar char="●"/>
            </a:pPr>
            <a:r>
              <a:rPr lang="en"/>
              <a:t>Authenticity</a:t>
            </a:r>
            <a:endParaRPr/>
          </a:p>
          <a:p>
            <a:pPr indent="-342900" lvl="0" marL="457200" rtl="0" algn="l">
              <a:spcBef>
                <a:spcPts val="0"/>
              </a:spcBef>
              <a:spcAft>
                <a:spcPts val="0"/>
              </a:spcAft>
              <a:buSzPts val="1800"/>
              <a:buChar char="●"/>
            </a:pPr>
            <a:r>
              <a:rPr lang="en"/>
              <a:t>Accountability</a:t>
            </a:r>
            <a:endParaRPr/>
          </a:p>
        </p:txBody>
      </p:sp>
      <p:pic>
        <p:nvPicPr>
          <p:cNvPr id="106" name="Google Shape;106;p19"/>
          <p:cNvPicPr preferRelativeResize="0"/>
          <p:nvPr/>
        </p:nvPicPr>
        <p:blipFill>
          <a:blip r:embed="rId3">
            <a:alphaModFix/>
          </a:blip>
          <a:stretch>
            <a:fillRect/>
          </a:stretch>
        </p:blipFill>
        <p:spPr>
          <a:xfrm>
            <a:off x="3179502" y="0"/>
            <a:ext cx="5964495"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Examples of CIA Triad</a:t>
            </a:r>
            <a:endParaRPr/>
          </a:p>
        </p:txBody>
      </p:sp>
      <p:sp>
        <p:nvSpPr>
          <p:cNvPr id="112" name="Google Shape;112;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Confidentiality (Example: Account information)</a:t>
            </a:r>
            <a:endParaRPr/>
          </a:p>
          <a:p>
            <a:pPr indent="0" lvl="0" marL="0" rtl="0" algn="l">
              <a:spcBef>
                <a:spcPts val="1200"/>
              </a:spcBef>
              <a:spcAft>
                <a:spcPts val="0"/>
              </a:spcAft>
              <a:buNone/>
            </a:pPr>
            <a:r>
              <a:rPr lang="en"/>
              <a:t>Integrity (Example: Patient’s information)</a:t>
            </a:r>
            <a:endParaRPr/>
          </a:p>
          <a:p>
            <a:pPr indent="0" lvl="0" marL="0" rtl="0" algn="l">
              <a:spcBef>
                <a:spcPts val="1200"/>
              </a:spcBef>
              <a:spcAft>
                <a:spcPts val="1200"/>
              </a:spcAft>
              <a:buNone/>
            </a:pPr>
            <a:r>
              <a:rPr lang="en"/>
              <a:t>Availability (Example: Authentication service)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Levels of impact of security breach</a:t>
            </a:r>
            <a:endParaRPr/>
          </a:p>
        </p:txBody>
      </p:sp>
      <p:sp>
        <p:nvSpPr>
          <p:cNvPr id="118" name="Google Shape;118;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Low level impact (</a:t>
            </a:r>
            <a:r>
              <a:rPr lang="en"/>
              <a:t>limited adverse effect on organization's operation or organizational assets or individual, the system is affected with minor harm or minor damage in terms of financial and physical aspects, effect of the attack is negligible)</a:t>
            </a:r>
            <a:endParaRPr/>
          </a:p>
          <a:p>
            <a:pPr indent="0" lvl="0" marL="0" rtl="0" algn="l">
              <a:spcBef>
                <a:spcPts val="1200"/>
              </a:spcBef>
              <a:spcAft>
                <a:spcPts val="0"/>
              </a:spcAft>
              <a:buNone/>
            </a:pPr>
            <a:r>
              <a:rPr lang="en"/>
              <a:t>Medium (Significant loss to the organization, loss of life and asset)</a:t>
            </a:r>
            <a:endParaRPr/>
          </a:p>
          <a:p>
            <a:pPr indent="0" lvl="0" marL="0" rtl="0" algn="l">
              <a:spcBef>
                <a:spcPts val="1200"/>
              </a:spcBef>
              <a:spcAft>
                <a:spcPts val="1200"/>
              </a:spcAft>
              <a:buNone/>
            </a:pPr>
            <a:r>
              <a:rPr lang="en"/>
              <a:t>High (</a:t>
            </a:r>
            <a:r>
              <a:rPr lang="en"/>
              <a:t>Catastrophic</a:t>
            </a:r>
            <a:r>
              <a:rPr lang="en"/>
              <a:t> adverse effect on the </a:t>
            </a:r>
            <a:r>
              <a:rPr lang="en"/>
              <a:t>organization</a:t>
            </a:r>
            <a:r>
              <a:rPr lang="en"/>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